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61" r:id="rId5"/>
    <p:sldId id="263" r:id="rId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Titolo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cxnSp>
        <p:nvCxnSpPr>
          <p:cNvPr id="8" name="Connettore 1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egnaposto dat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B45E-6882-4B25-92F2-F9F5987A2999}" type="datetimeFigureOut">
              <a:rPr lang="it-IT" smtClean="0"/>
              <a:t>10/08/2022</a:t>
            </a:fld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C22723-231D-4ECE-9062-D067232EB937}" type="slidenum">
              <a:rPr lang="it-IT" smtClean="0"/>
              <a:t>‹N›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B45E-6882-4B25-92F2-F9F5987A2999}" type="datetimeFigureOut">
              <a:rPr lang="it-IT" smtClean="0"/>
              <a:t>10/08/2022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2723-231D-4ECE-9062-D067232EB93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B45E-6882-4B25-92F2-F9F5987A2999}" type="datetimeFigureOut">
              <a:rPr lang="it-IT" smtClean="0"/>
              <a:t>10/08/2022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2723-231D-4ECE-9062-D067232EB93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138B45E-6882-4B25-92F2-F9F5987A2999}" type="datetimeFigureOut">
              <a:rPr lang="it-IT" smtClean="0"/>
              <a:t>10/08/2022</a:t>
            </a:fld>
            <a:endParaRPr lang="it-IT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AC22723-231D-4ECE-9062-D067232EB937}" type="slidenum">
              <a:rPr lang="it-IT" smtClean="0"/>
              <a:t>‹N›</a:t>
            </a:fld>
            <a:endParaRPr lang="it-IT"/>
          </a:p>
        </p:txBody>
      </p:sp>
      <p:sp>
        <p:nvSpPr>
          <p:cNvPr id="16" name="Segnaposto piè di pagina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7" name="Titolo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B45E-6882-4B25-92F2-F9F5987A2999}" type="datetimeFigureOut">
              <a:rPr lang="it-IT" smtClean="0"/>
              <a:t>10/08/2022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2723-231D-4ECE-9062-D067232EB937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cxnSp>
        <p:nvCxnSpPr>
          <p:cNvPr id="7" name="Connettore 1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B45E-6882-4B25-92F2-F9F5987A2999}" type="datetimeFigureOut">
              <a:rPr lang="it-IT" smtClean="0"/>
              <a:t>10/08/2022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2723-231D-4ECE-9062-D067232EB937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2723-231D-4ECE-9062-D067232EB937}" type="slidenum">
              <a:rPr lang="it-IT" smtClean="0"/>
              <a:t>‹N›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B45E-6882-4B25-92F2-F9F5987A2999}" type="datetimeFigureOut">
              <a:rPr lang="it-IT" smtClean="0"/>
              <a:t>10/08/2022</a:t>
            </a:fld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32" name="Segnaposto contenuto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34" name="Segnaposto contenuto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cxnSp>
        <p:nvCxnSpPr>
          <p:cNvPr id="10" name="Connettore 1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B45E-6882-4B25-92F2-F9F5987A2999}" type="datetimeFigureOut">
              <a:rPr lang="it-IT" smtClean="0"/>
              <a:t>10/08/2022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2723-231D-4ECE-9062-D067232EB937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B45E-6882-4B25-92F2-F9F5987A2999}" type="datetimeFigureOut">
              <a:rPr lang="it-IT" smtClean="0"/>
              <a:t>10/08/2022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2723-231D-4ECE-9062-D067232EB93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egnaposto contenuto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31" name="Titolo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138B45E-6882-4B25-92F2-F9F5987A2999}" type="datetimeFigureOut">
              <a:rPr lang="it-IT" smtClean="0"/>
              <a:t>10/08/2022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AC22723-231D-4ECE-9062-D067232EB937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it-IT"/>
              <a:t>Fare clic sull'icona per inserire un'immagine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B45E-6882-4B25-92F2-F9F5987A2999}" type="datetimeFigureOut">
              <a:rPr lang="it-IT" smtClean="0"/>
              <a:t>10/08/2022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C22723-231D-4ECE-9062-D067232EB937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ixabay.com/en/vintage-book-old-book-vintage-1492572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  <a:p>
            <a:pPr lvl="1" eaLnBrk="1" latinLnBrk="0" hangingPunct="1"/>
            <a:r>
              <a:rPr kumimoji="0" lang="it-IT"/>
              <a:t>Secondo livello</a:t>
            </a:r>
          </a:p>
          <a:p>
            <a:pPr lvl="2" eaLnBrk="1" latinLnBrk="0" hangingPunct="1"/>
            <a:r>
              <a:rPr kumimoji="0" lang="it-IT"/>
              <a:t>Terzo livello</a:t>
            </a:r>
          </a:p>
          <a:p>
            <a:pPr lvl="3" eaLnBrk="1" latinLnBrk="0" hangingPunct="1"/>
            <a:r>
              <a:rPr kumimoji="0" lang="it-IT"/>
              <a:t>Quarto livello</a:t>
            </a:r>
          </a:p>
          <a:p>
            <a:pPr lvl="4" eaLnBrk="1" latinLnBrk="0" hangingPunct="1"/>
            <a:r>
              <a:rPr kumimoji="0" lang="it-IT"/>
              <a:t>Quinto livello</a:t>
            </a:r>
            <a:endParaRPr kumimoji="0" lang="en-US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138B45E-6882-4B25-92F2-F9F5987A2999}" type="datetimeFigureOut">
              <a:rPr lang="it-IT" smtClean="0"/>
              <a:t>10/08/2022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AC22723-231D-4ECE-9062-D067232EB937}" type="slidenum">
              <a:rPr lang="it-IT" smtClean="0"/>
              <a:t>‹N›</a:t>
            </a:fld>
            <a:endParaRPr lang="it-IT"/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video" Target="../media/media4.mp4"/><Relationship Id="rId13" Type="http://schemas.openxmlformats.org/officeDocument/2006/relationships/image" Target="../media/image14.png"/><Relationship Id="rId3" Type="http://schemas.microsoft.com/office/2007/relationships/media" Target="../media/media2.m4a"/><Relationship Id="rId7" Type="http://schemas.microsoft.com/office/2007/relationships/media" Target="../media/media4.mp4"/><Relationship Id="rId12" Type="http://schemas.openxmlformats.org/officeDocument/2006/relationships/image" Target="../media/image13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audio" Target="../media/media3.m4a"/><Relationship Id="rId11" Type="http://schemas.openxmlformats.org/officeDocument/2006/relationships/image" Target="../media/image12.png"/><Relationship Id="rId5" Type="http://schemas.microsoft.com/office/2007/relationships/media" Target="../media/media3.m4a"/><Relationship Id="rId10" Type="http://schemas.openxmlformats.org/officeDocument/2006/relationships/image" Target="../media/image11.png"/><Relationship Id="rId4" Type="http://schemas.openxmlformats.org/officeDocument/2006/relationships/audio" Target="../media/media2.m4a"/><Relationship Id="rId9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3514" y="2060848"/>
            <a:ext cx="4032448" cy="2376264"/>
          </a:xfrm>
        </p:spPr>
        <p:txBody>
          <a:bodyPr>
            <a:normAutofit/>
          </a:bodyPr>
          <a:lstStyle/>
          <a:p>
            <a:pPr algn="ctr"/>
            <a:r>
              <a:rPr lang="it-IT" sz="4400" b="1" dirty="0">
                <a:solidFill>
                  <a:schemeClr val="tx1"/>
                </a:solidFill>
                <a:latin typeface="Bookman Old Style" pitchFamily="18" charset="0"/>
              </a:rPr>
              <a:t>Italo Calvino e Edgar</a:t>
            </a:r>
            <a:br>
              <a:rPr lang="it-IT" sz="4400" b="1" dirty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it-IT" sz="4400" b="1" dirty="0">
                <a:solidFill>
                  <a:schemeClr val="tx1"/>
                </a:solidFill>
                <a:latin typeface="Bookman Old Style" pitchFamily="18" charset="0"/>
              </a:rPr>
              <a:t> Allan Poe</a:t>
            </a:r>
          </a:p>
        </p:txBody>
      </p:sp>
      <p:pic>
        <p:nvPicPr>
          <p:cNvPr id="2050" name="Picture 2" descr="EDGAR ALLAN POE « La zona morta">
            <a:extLst>
              <a:ext uri="{FF2B5EF4-FFF2-40B4-BE49-F238E27FC236}">
                <a16:creationId xmlns:a16="http://schemas.microsoft.com/office/drawing/2014/main" id="{E640A2BE-99E6-4FC8-9648-4A9C2F7D0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019200"/>
            <a:ext cx="1603161" cy="208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talo Calvino: barone o viaggiatore? - ilLibraio.it">
            <a:extLst>
              <a:ext uri="{FF2B5EF4-FFF2-40B4-BE49-F238E27FC236}">
                <a16:creationId xmlns:a16="http://schemas.microsoft.com/office/drawing/2014/main" id="{1F1459FC-782C-405D-80DB-1F20C1FC6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604" y="3933056"/>
            <a:ext cx="2886075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Le avventure di Gordon Pym - Ragazzi Mondadori">
            <a:extLst>
              <a:ext uri="{FF2B5EF4-FFF2-40B4-BE49-F238E27FC236}">
                <a16:creationId xmlns:a16="http://schemas.microsoft.com/office/drawing/2014/main" id="{88D6C124-6D6F-4961-A811-FC806C2BA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929" y="1048201"/>
            <a:ext cx="1657350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3233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4860032" y="3645024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000" i="1" dirty="0">
              <a:latin typeface="+mj-lt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D5CF14A-3EEA-4C59-BA36-CF0E5B210824}"/>
              </a:ext>
            </a:extLst>
          </p:cNvPr>
          <p:cNvSpPr txBox="1"/>
          <p:nvPr/>
        </p:nvSpPr>
        <p:spPr>
          <a:xfrm>
            <a:off x="4785968" y="1186880"/>
            <a:ext cx="25943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1D1B1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DB71E7B6-4E56-42C8-8410-09C03EE0F9E4}"/>
              </a:ext>
            </a:extLst>
          </p:cNvPr>
          <p:cNvSpPr txBox="1"/>
          <p:nvPr/>
        </p:nvSpPr>
        <p:spPr>
          <a:xfrm>
            <a:off x="953852" y="1382286"/>
            <a:ext cx="280831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1D1B1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«Tra i titoli dorati dei dorsi allineati nello scaffale scelsi Gordon Pym e fu un esperienza tra le più emozionanti della mia vita: emozione fisica, perché certe pagine mi fecero letteralmente paura, ed emozione poetica, come richiamo d’un destino»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4E8EE8FC-3DA9-446D-B174-307C3C301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5332" y="1055235"/>
            <a:ext cx="3034816" cy="447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39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25EA87A3-7433-4922-8815-36B387D4D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640" y="1700808"/>
            <a:ext cx="2242592" cy="31683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/>
              <a:t>«Il Gordon Pym di Poe della “Biblioteca Romantica Mondadori” è stata una delle prime letture impegnative, totali, della mia fanciullezza.</a:t>
            </a:r>
          </a:p>
        </p:txBody>
      </p:sp>
      <p:pic>
        <p:nvPicPr>
          <p:cNvPr id="3074" name="Picture 2" descr="El relato de Arthur Gordon Pym, Edgar Allan Poe: La muerte en el hielo, mi  nombre en la roca - Fabulantes">
            <a:extLst>
              <a:ext uri="{FF2B5EF4-FFF2-40B4-BE49-F238E27FC236}">
                <a16:creationId xmlns:a16="http://schemas.microsoft.com/office/drawing/2014/main" id="{F3AD9DFA-6301-4B36-8BD0-BCD60CE6D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908720"/>
            <a:ext cx="2429372" cy="2429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l racconto di Arthur Gordon Pym | Wall Street International Magazine">
            <a:extLst>
              <a:ext uri="{FF2B5EF4-FFF2-40B4-BE49-F238E27FC236}">
                <a16:creationId xmlns:a16="http://schemas.microsoft.com/office/drawing/2014/main" id="{B0B9F86D-8C6E-4920-A0BE-9021DFDC7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787" y="3659857"/>
            <a:ext cx="2466975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413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4A252AB5-C385-4D62-B8FE-F23954BF3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1772816"/>
            <a:ext cx="3456384" cy="32683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000" b="0" i="0" dirty="0">
                <a:solidFill>
                  <a:srgbClr val="2B2B2B"/>
                </a:solidFill>
                <a:effectLst/>
                <a:latin typeface="+mj-lt"/>
              </a:rPr>
              <a:t>Agli anni di scuola risale l’abitudine di Calvino di apporre la firma e la data di acquisizione sul frontespizio del libro per indicarne il possesso. </a:t>
            </a:r>
            <a:r>
              <a:rPr lang="it-IT" sz="2000" dirty="0">
                <a:solidFill>
                  <a:srgbClr val="2B2B2B"/>
                </a:solidFill>
                <a:latin typeface="+mj-lt"/>
              </a:rPr>
              <a:t>L</a:t>
            </a:r>
            <a:r>
              <a:rPr lang="it-IT" sz="2000" b="0" i="0" dirty="0">
                <a:solidFill>
                  <a:srgbClr val="2B2B2B"/>
                </a:solidFill>
                <a:effectLst/>
                <a:latin typeface="+mj-lt"/>
              </a:rPr>
              <a:t>eggeva con la matita in mano, annotava sul primo foglio di guardia i numeri delle pagine su cui tornare.</a:t>
            </a:r>
            <a:endParaRPr lang="it-IT" sz="2000" dirty="0">
              <a:latin typeface="+mj-lt"/>
            </a:endParaRPr>
          </a:p>
        </p:txBody>
      </p:sp>
      <p:pic>
        <p:nvPicPr>
          <p:cNvPr id="4098" name="Picture 2" descr="Storia di Arthur Gordon Pym - Wikipedia">
            <a:extLst>
              <a:ext uri="{FF2B5EF4-FFF2-40B4-BE49-F238E27FC236}">
                <a16:creationId xmlns:a16="http://schemas.microsoft.com/office/drawing/2014/main" id="{51B46A13-7F8D-4EC5-8729-31188427B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332181"/>
            <a:ext cx="2772320" cy="391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416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WhatsApp Audio 2022-03-13 at 10.58.22 (2)">
            <a:hlinkClick r:id="" action="ppaction://media"/>
            <a:extLst>
              <a:ext uri="{FF2B5EF4-FFF2-40B4-BE49-F238E27FC236}">
                <a16:creationId xmlns:a16="http://schemas.microsoft.com/office/drawing/2014/main" id="{FA6CCDF6-DA5A-42F1-BB9B-E602C3BEB179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 flipV="1">
            <a:off x="1233246" y="1052736"/>
            <a:ext cx="592832" cy="592832"/>
          </a:xfrm>
        </p:spPr>
      </p:pic>
      <p:pic>
        <p:nvPicPr>
          <p:cNvPr id="9" name="WhatsApp Audio 2022-03-10 at 00.03.27">
            <a:hlinkClick r:id="" action="ppaction://media"/>
            <a:extLst>
              <a:ext uri="{FF2B5EF4-FFF2-40B4-BE49-F238E27FC236}">
                <a16:creationId xmlns:a16="http://schemas.microsoft.com/office/drawing/2014/main" id="{9917A485-5B81-4B5F-ADA9-22F63DAD307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660232" y="1052736"/>
            <a:ext cx="609600" cy="609600"/>
          </a:xfrm>
          <a:prstGeom prst="rect">
            <a:avLst/>
          </a:prstGeom>
        </p:spPr>
      </p:pic>
      <p:pic>
        <p:nvPicPr>
          <p:cNvPr id="10" name="WhatsApp Audio 2022-03-09 at 20.42.54 (1)">
            <a:hlinkClick r:id="" action="ppaction://media"/>
            <a:extLst>
              <a:ext uri="{FF2B5EF4-FFF2-40B4-BE49-F238E27FC236}">
                <a16:creationId xmlns:a16="http://schemas.microsoft.com/office/drawing/2014/main" id="{F5DD0DD1-8B80-4511-BF04-E69C282D04D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313786" y="1044352"/>
            <a:ext cx="609600" cy="609600"/>
          </a:xfrm>
          <a:prstGeom prst="rect">
            <a:avLst/>
          </a:prstGeom>
        </p:spPr>
      </p:pic>
      <p:pic>
        <p:nvPicPr>
          <p:cNvPr id="11" name="WhatsApp Audio 2022-03-09 at 20.21.24">
            <a:hlinkClick r:id="" action="ppaction://media"/>
            <a:extLst>
              <a:ext uri="{FF2B5EF4-FFF2-40B4-BE49-F238E27FC236}">
                <a16:creationId xmlns:a16="http://schemas.microsoft.com/office/drawing/2014/main" id="{92A765C8-DAFD-40EB-8217-51D9931C0DC6}"/>
              </a:ext>
            </a:extLst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915816" y="1035968"/>
            <a:ext cx="609600" cy="6096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289949D3-EF39-4EDF-8AB3-863BC8BAB24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7584" y="3621021"/>
            <a:ext cx="1584176" cy="2112235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0CDF363F-4213-46C8-B4B7-BD110C1F79A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04740" y="1844824"/>
            <a:ext cx="1826438" cy="2435250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6057215F-3706-485B-B2C2-D447F537EB2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33985" y="2598440"/>
            <a:ext cx="2351112" cy="3134816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4848F257-1CAC-4E66-9BE0-38498134A4B5}"/>
              </a:ext>
            </a:extLst>
          </p:cNvPr>
          <p:cNvSpPr txBox="1"/>
          <p:nvPr/>
        </p:nvSpPr>
        <p:spPr>
          <a:xfrm>
            <a:off x="4870619" y="1852439"/>
            <a:ext cx="38778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Citazioni da Edgar Allan Poe</a:t>
            </a:r>
          </a:p>
        </p:txBody>
      </p:sp>
    </p:spTree>
    <p:extLst>
      <p:ext uri="{BB962C8B-B14F-4D97-AF65-F5344CB8AC3E}">
        <p14:creationId xmlns:p14="http://schemas.microsoft.com/office/powerpoint/2010/main" val="461856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9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20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786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56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vide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ta">
  <a:themeElements>
    <a:clrScheme name="Personalizzato 4">
      <a:dk1>
        <a:srgbClr val="1D1B10"/>
      </a:dk1>
      <a:lt1>
        <a:sysClr val="window" lastClr="FFFFFF"/>
      </a:lt1>
      <a:dk2>
        <a:srgbClr val="C4BD97"/>
      </a:dk2>
      <a:lt2>
        <a:srgbClr val="C4B376"/>
      </a:lt2>
      <a:accent1>
        <a:srgbClr val="C4BD97"/>
      </a:accent1>
      <a:accent2>
        <a:srgbClr val="938953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rta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rta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232</TotalTime>
  <Words>131</Words>
  <Application>Microsoft Office PowerPoint</Application>
  <PresentationFormat>Presentazione su schermo (4:3)</PresentationFormat>
  <Paragraphs>5</Paragraphs>
  <Slides>5</Slides>
  <Notes>0</Notes>
  <HiddenSlides>0</HiddenSlides>
  <MMClips>4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9" baseType="lpstr">
      <vt:lpstr>Bookman Old Style</vt:lpstr>
      <vt:lpstr>Constantia</vt:lpstr>
      <vt:lpstr>Wingdings 2</vt:lpstr>
      <vt:lpstr>Carta</vt:lpstr>
      <vt:lpstr>Italo Calvino e Edgar  Allan Poe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Italo Calvino e Edgar Allan Poe</dc:title>
  <dc:creator>Matilde</dc:creator>
  <cp:lastModifiedBy>Veronica Pesce</cp:lastModifiedBy>
  <cp:revision>14</cp:revision>
  <dcterms:created xsi:type="dcterms:W3CDTF">2022-03-08T16:00:10Z</dcterms:created>
  <dcterms:modified xsi:type="dcterms:W3CDTF">2022-08-10T13:41:14Z</dcterms:modified>
</cp:coreProperties>
</file>